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</p:sldMasterIdLst>
  <p:handoutMasterIdLst>
    <p:handoutMasterId r:id="rId15"/>
  </p:handoutMasterIdLst>
  <p:sldIdLst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A5A"/>
    <a:srgbClr val="204099"/>
    <a:srgbClr val="3EC2CF"/>
    <a:srgbClr val="ED1B23"/>
    <a:srgbClr val="925D9C"/>
    <a:srgbClr val="1A276D"/>
    <a:srgbClr val="FDB913"/>
    <a:srgbClr val="8EC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A61A88-9CBD-4EA2-8067-B0B97D450FEE}" v="1" dt="2024-10-30T07:07:06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5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122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DE3F3-8323-476F-B5B7-348E52CE7CB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B4C5C-3B26-43FB-BE83-0057D0CD1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78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826" y="1496290"/>
            <a:ext cx="11722443" cy="2260807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826" y="3849173"/>
            <a:ext cx="11722443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850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2145" y="1307508"/>
            <a:ext cx="11716265" cy="4869456"/>
          </a:xfrm>
        </p:spPr>
        <p:txBody>
          <a:bodyPr/>
          <a:lstStyle>
            <a:lvl1pPr>
              <a:buClr>
                <a:srgbClr val="3EC2CF"/>
              </a:buClr>
              <a:defRPr/>
            </a:lvl1pPr>
            <a:lvl2pPr>
              <a:buClr>
                <a:srgbClr val="3EC2CF"/>
              </a:buClr>
              <a:defRPr/>
            </a:lvl2pPr>
            <a:lvl3pPr>
              <a:buClr>
                <a:srgbClr val="3EC2CF"/>
              </a:buClr>
              <a:defRPr/>
            </a:lvl3pPr>
            <a:lvl4pPr>
              <a:buClr>
                <a:srgbClr val="3EC2CF"/>
              </a:buClr>
              <a:defRPr/>
            </a:lvl4pPr>
            <a:lvl5pPr>
              <a:buClr>
                <a:srgbClr val="3EC2CF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B43E4-50CA-4C2C-85A5-96A86E051D44}" type="datetimeFigureOut">
              <a:rPr lang="en-GB" smtClean="0"/>
              <a:pPr/>
              <a:t>30/10/2024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9796-0FD2-4F37-8FD7-CF9BDE84C19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80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82145" y="1345247"/>
            <a:ext cx="5727357" cy="4831716"/>
          </a:xfrm>
        </p:spPr>
        <p:txBody>
          <a:bodyPr/>
          <a:lstStyle>
            <a:lvl1pPr>
              <a:buClr>
                <a:srgbClr val="3EC2CF"/>
              </a:buClr>
              <a:defRPr/>
            </a:lvl1pPr>
            <a:lvl2pPr>
              <a:buClr>
                <a:srgbClr val="3EC2CF"/>
              </a:buClr>
              <a:defRPr/>
            </a:lvl2pPr>
            <a:lvl3pPr>
              <a:buClr>
                <a:srgbClr val="3EC2CF"/>
              </a:buClr>
              <a:defRPr/>
            </a:lvl3pPr>
            <a:lvl4pPr>
              <a:buClr>
                <a:srgbClr val="3EC2CF"/>
              </a:buClr>
              <a:defRPr/>
            </a:lvl4pPr>
            <a:lvl5pPr>
              <a:buClr>
                <a:srgbClr val="3EC2CF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199" y="1345247"/>
            <a:ext cx="5727357" cy="4831716"/>
          </a:xfrm>
        </p:spPr>
        <p:txBody>
          <a:bodyPr/>
          <a:lstStyle>
            <a:lvl1pPr>
              <a:buClr>
                <a:srgbClr val="3EC2CF"/>
              </a:buClr>
              <a:defRPr/>
            </a:lvl1pPr>
            <a:lvl2pPr>
              <a:buClr>
                <a:srgbClr val="3EC2CF"/>
              </a:buClr>
              <a:defRPr/>
            </a:lvl2pPr>
            <a:lvl3pPr>
              <a:buClr>
                <a:srgbClr val="3EC2CF"/>
              </a:buClr>
              <a:defRPr/>
            </a:lvl3pPr>
            <a:lvl4pPr>
              <a:buClr>
                <a:srgbClr val="3EC2CF"/>
              </a:buClr>
              <a:defRPr/>
            </a:lvl4pPr>
            <a:lvl5pPr>
              <a:buClr>
                <a:srgbClr val="3EC2CF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B43E4-50CA-4C2C-85A5-96A86E051D44}" type="datetimeFigureOut">
              <a:rPr lang="en-GB" smtClean="0"/>
              <a:pPr/>
              <a:t>30/10/2024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9796-0FD2-4F37-8FD7-CF9BDE84C19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68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B43E4-50CA-4C2C-85A5-96A86E051D44}" type="datetimeFigureOut">
              <a:rPr lang="en-GB" smtClean="0"/>
              <a:pPr/>
              <a:t>30/10/2024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9796-0FD2-4F37-8FD7-CF9BDE84C19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447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07" y="267855"/>
            <a:ext cx="3932237" cy="1789545"/>
          </a:xfrm>
        </p:spPr>
        <p:txBody>
          <a:bodyPr anchor="b"/>
          <a:lstStyle>
            <a:lvl1pPr>
              <a:defRPr sz="3200">
                <a:solidFill>
                  <a:srgbClr val="0B3A5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55287" y="267855"/>
            <a:ext cx="6017149" cy="5593196"/>
          </a:xfrm>
        </p:spPr>
        <p:txBody>
          <a:bodyPr/>
          <a:lstStyle>
            <a:lvl1pPr>
              <a:buClr>
                <a:srgbClr val="3EC2CF"/>
              </a:buClr>
              <a:defRPr sz="3200"/>
            </a:lvl1pPr>
            <a:lvl2pPr>
              <a:buClr>
                <a:srgbClr val="3EC2CF"/>
              </a:buClr>
              <a:defRPr sz="2800"/>
            </a:lvl2pPr>
            <a:lvl3pPr>
              <a:buClr>
                <a:srgbClr val="3EC2CF"/>
              </a:buClr>
              <a:defRPr sz="2400"/>
            </a:lvl3pPr>
            <a:lvl4pPr>
              <a:buClr>
                <a:srgbClr val="3EC2CF"/>
              </a:buClr>
              <a:defRPr sz="2000"/>
            </a:lvl4pPr>
            <a:lvl5pPr>
              <a:buClr>
                <a:srgbClr val="3EC2CF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430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B43E4-50CA-4C2C-85A5-96A86E051D44}" type="datetimeFigureOut">
              <a:rPr lang="en-GB" smtClean="0"/>
              <a:pPr/>
              <a:t>30/10/2024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9796-0FD2-4F37-8FD7-CF9BDE84C19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6279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146" y="241558"/>
            <a:ext cx="10091057" cy="800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146" y="1346886"/>
            <a:ext cx="11728622" cy="4706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13026" y="6356350"/>
            <a:ext cx="9538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49276" y="6356350"/>
            <a:ext cx="5594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0219" y="6356350"/>
            <a:ext cx="6899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0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4" r:id="rId3"/>
    <p:sldLayoutId id="2147483676" r:id="rId4"/>
    <p:sldLayoutId id="214748367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B3A5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3C1C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3C1C4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3C1C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3C1C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3C1C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5199" y="364532"/>
            <a:ext cx="6041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 holder in this location</a:t>
            </a:r>
          </a:p>
        </p:txBody>
      </p:sp>
    </p:spTree>
    <p:extLst>
      <p:ext uri="{BB962C8B-B14F-4D97-AF65-F5344CB8AC3E}">
        <p14:creationId xmlns:p14="http://schemas.microsoft.com/office/powerpoint/2010/main" val="1301640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741E-486A-37C2-F247-E34D838F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70182-8FEE-EB2A-FCBC-F42FE3544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Bleeding</a:t>
            </a:r>
          </a:p>
          <a:p>
            <a:r>
              <a:rPr lang="en-US" dirty="0"/>
              <a:t>Failure of Intervention</a:t>
            </a:r>
          </a:p>
          <a:p>
            <a:r>
              <a:rPr lang="en-US" dirty="0"/>
              <a:t>Cyst re-accumulation</a:t>
            </a:r>
          </a:p>
          <a:p>
            <a:r>
              <a:rPr lang="en-US" dirty="0"/>
              <a:t>Infection</a:t>
            </a:r>
          </a:p>
          <a:p>
            <a:r>
              <a:rPr lang="en-US" dirty="0"/>
              <a:t>Perforation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					</a:t>
            </a:r>
            <a:r>
              <a:rPr lang="en-IN" sz="1800" i="1" dirty="0">
                <a:effectLst/>
                <a:latin typeface="Helvetica" pitchFamily="2" charset="0"/>
              </a:rPr>
              <a:t>Rosenfeld E, Ped </a:t>
            </a:r>
            <a:r>
              <a:rPr lang="en-IN" sz="1800" i="1" dirty="0" err="1">
                <a:effectLst/>
                <a:latin typeface="Helvetica" pitchFamily="2" charset="0"/>
              </a:rPr>
              <a:t>Surg</a:t>
            </a:r>
            <a:r>
              <a:rPr lang="en-IN" sz="1800" i="1" dirty="0">
                <a:effectLst/>
                <a:latin typeface="Helvetica" pitchFamily="2" charset="0"/>
              </a:rPr>
              <a:t> Int 2019</a:t>
            </a:r>
          </a:p>
          <a:p>
            <a:pPr marL="0" indent="0">
              <a:buNone/>
            </a:pPr>
            <a:r>
              <a:rPr lang="en-IN" sz="1800" i="1" dirty="0">
                <a:latin typeface="Helvetica" pitchFamily="2" charset="0"/>
              </a:rPr>
              <a:t>								</a:t>
            </a:r>
            <a:r>
              <a:rPr lang="en-IN" sz="1800" i="1" dirty="0" err="1">
                <a:latin typeface="Helvetica" pitchFamily="2" charset="0"/>
              </a:rPr>
              <a:t>Andalib</a:t>
            </a:r>
            <a:r>
              <a:rPr lang="en-IN" sz="1800" i="1" dirty="0">
                <a:latin typeface="Helvetica" pitchFamily="2" charset="0"/>
              </a:rPr>
              <a:t> I, Clin Gastro 2018</a:t>
            </a:r>
            <a:endParaRPr lang="en-IN" sz="1800" dirty="0"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576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379B8B-AADB-7094-D8CC-5B5F2A7F9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826" y="1353065"/>
            <a:ext cx="11722443" cy="2404033"/>
          </a:xfrm>
        </p:spPr>
        <p:txBody>
          <a:bodyPr/>
          <a:lstStyle/>
          <a:p>
            <a:r>
              <a:rPr lang="en-US" dirty="0"/>
              <a:t>Endoscopic Cyst Gastrostomy for Pancreatic Pseudocysts: Single center experience</a:t>
            </a:r>
          </a:p>
        </p:txBody>
      </p:sp>
    </p:spTree>
    <p:extLst>
      <p:ext uri="{BB962C8B-B14F-4D97-AF65-F5344CB8AC3E}">
        <p14:creationId xmlns:p14="http://schemas.microsoft.com/office/powerpoint/2010/main" val="4179231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Faculty Disclosure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DE3939E6-C13E-5782-ACF8-F4B3C29B080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7833" y="2007149"/>
          <a:ext cx="10244605" cy="1738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65">
                  <a:extLst>
                    <a:ext uri="{9D8B030D-6E8A-4147-A177-3AD203B41FA5}">
                      <a16:colId xmlns:a16="http://schemas.microsoft.com/office/drawing/2014/main" val="2272984943"/>
                    </a:ext>
                  </a:extLst>
                </a:gridCol>
                <a:gridCol w="9373240">
                  <a:extLst>
                    <a:ext uri="{9D8B030D-6E8A-4147-A177-3AD203B41FA5}">
                      <a16:colId xmlns:a16="http://schemas.microsoft.com/office/drawing/2014/main" val="515372601"/>
                    </a:ext>
                  </a:extLst>
                </a:gridCol>
              </a:tblGrid>
              <a:tr h="173854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rgbClr val="0B3A5A">
                        <a:alpha val="8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No, Nothing to Disclose</a:t>
                      </a:r>
                    </a:p>
                  </a:txBody>
                  <a:tcPr>
                    <a:solidFill>
                      <a:srgbClr val="22CCD0">
                        <a:alpha val="7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888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800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F093A-6C75-0F05-C7B4-696F274B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3844A-8C8C-3504-A601-C925B3389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145" y="1750740"/>
            <a:ext cx="11471239" cy="4583153"/>
          </a:xfrm>
        </p:spPr>
        <p:txBody>
          <a:bodyPr/>
          <a:lstStyle/>
          <a:p>
            <a:r>
              <a:rPr lang="en-US" dirty="0"/>
              <a:t>5-15% patients with pancreatitis</a:t>
            </a:r>
          </a:p>
          <a:p>
            <a:r>
              <a:rPr lang="en-US" dirty="0"/>
              <a:t>Pseudocyst is a collection of amylase rich fluid in the lesser sac</a:t>
            </a:r>
          </a:p>
          <a:p>
            <a:r>
              <a:rPr lang="en-US" dirty="0"/>
              <a:t>Has a fibrous wall devoid of epithelium</a:t>
            </a:r>
          </a:p>
          <a:p>
            <a:r>
              <a:rPr lang="en-US" dirty="0"/>
              <a:t>Secondary to medical or surgical causes of pancreatitis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2B575-6E97-9C31-E524-724450EA9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" t="7851" r="-1"/>
          <a:stretch/>
        </p:blipFill>
        <p:spPr>
          <a:xfrm>
            <a:off x="568712" y="3836832"/>
            <a:ext cx="3371830" cy="24970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7F79B5-AB61-BD05-0FB0-604925D55E59}"/>
              </a:ext>
            </a:extLst>
          </p:cNvPr>
          <p:cNvSpPr txBox="1"/>
          <p:nvPr/>
        </p:nvSpPr>
        <p:spPr>
          <a:xfrm>
            <a:off x="8820170" y="5438298"/>
            <a:ext cx="33718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rgbClr val="222222"/>
                </a:solidFill>
                <a:latin typeface="Helvetica" pitchFamily="2" charset="0"/>
              </a:rPr>
              <a:t>Werlin</a:t>
            </a:r>
            <a:r>
              <a:rPr lang="en-US" sz="1200" i="1" dirty="0">
                <a:solidFill>
                  <a:srgbClr val="222222"/>
                </a:solidFill>
                <a:latin typeface="Helvetica" pitchFamily="2" charset="0"/>
              </a:rPr>
              <a:t> SL et al JPGN 2003</a:t>
            </a:r>
          </a:p>
          <a:p>
            <a:r>
              <a:rPr lang="en-IN" sz="1200" i="1" dirty="0" err="1">
                <a:solidFill>
                  <a:srgbClr val="222222"/>
                </a:solidFill>
                <a:effectLst/>
                <a:latin typeface="Helvetica" pitchFamily="2" charset="0"/>
              </a:rPr>
              <a:t>D'Egidio</a:t>
            </a:r>
            <a:r>
              <a:rPr lang="en-IN" sz="1200" i="1" dirty="0">
                <a:solidFill>
                  <a:srgbClr val="222222"/>
                </a:solidFill>
                <a:effectLst/>
                <a:latin typeface="Helvetica" pitchFamily="2" charset="0"/>
              </a:rPr>
              <a:t> A Br J </a:t>
            </a:r>
            <a:r>
              <a:rPr lang="en-IN" sz="1200" i="1" dirty="0" err="1">
                <a:solidFill>
                  <a:srgbClr val="222222"/>
                </a:solidFill>
                <a:effectLst/>
                <a:latin typeface="Helvetica" pitchFamily="2" charset="0"/>
              </a:rPr>
              <a:t>Surg</a:t>
            </a:r>
            <a:r>
              <a:rPr lang="en-IN" sz="1200" i="1" dirty="0">
                <a:solidFill>
                  <a:srgbClr val="222222"/>
                </a:solidFill>
                <a:effectLst/>
                <a:latin typeface="Helvetica" pitchFamily="2" charset="0"/>
              </a:rPr>
              <a:t> 1991</a:t>
            </a:r>
            <a:endParaRPr lang="en-IN" sz="1200" dirty="0">
              <a:solidFill>
                <a:srgbClr val="222222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2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6F7383-4973-2D17-95E3-41583F81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Pseudocysts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E0C2CC-D775-7980-FE1C-9B521A56C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145" y="1345247"/>
            <a:ext cx="5995992" cy="48317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i="1" dirty="0"/>
              <a:t>Surgical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Conventional: open surgical drainage (cyst gastrostomy/jejunostomy)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Laparoscopic: internal drainage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Percutaneous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1828800" lvl="4" indent="0">
              <a:lnSpc>
                <a:spcPct val="100000"/>
              </a:lnSpc>
              <a:buNone/>
            </a:pPr>
            <a:r>
              <a:rPr lang="en-US" i="1" dirty="0">
                <a:latin typeface="Times" pitchFamily="2" charset="0"/>
              </a:rPr>
              <a:t>	Morton JM J Gastro Surg 2005</a:t>
            </a:r>
          </a:p>
          <a:p>
            <a:pPr marL="1828800" lvl="4" indent="0">
              <a:lnSpc>
                <a:spcPct val="100000"/>
              </a:lnSpc>
              <a:buNone/>
            </a:pPr>
            <a:r>
              <a:rPr lang="en-US" i="1" dirty="0">
                <a:latin typeface="Times" pitchFamily="2" charset="0"/>
              </a:rPr>
              <a:t>	</a:t>
            </a:r>
            <a:r>
              <a:rPr lang="en-US" i="1" dirty="0" err="1">
                <a:latin typeface="Times" pitchFamily="2" charset="0"/>
              </a:rPr>
              <a:t>Szako</a:t>
            </a:r>
            <a:r>
              <a:rPr lang="en-US" i="1" dirty="0">
                <a:latin typeface="Times" pitchFamily="2" charset="0"/>
              </a:rPr>
              <a:t> L </a:t>
            </a:r>
            <a:r>
              <a:rPr lang="en-US" i="1" dirty="0" err="1">
                <a:latin typeface="Times" pitchFamily="2" charset="0"/>
              </a:rPr>
              <a:t>Pancreatology</a:t>
            </a:r>
            <a:r>
              <a:rPr lang="en-US" i="1" dirty="0">
                <a:latin typeface="Times" pitchFamily="2" charset="0"/>
              </a:rPr>
              <a:t> 2020</a:t>
            </a:r>
          </a:p>
          <a:p>
            <a:pPr marL="1828800" lvl="4" indent="0">
              <a:lnSpc>
                <a:spcPct val="100000"/>
              </a:lnSpc>
              <a:buNone/>
            </a:pPr>
            <a:r>
              <a:rPr lang="en-US" i="1" dirty="0">
                <a:latin typeface="Times" pitchFamily="2" charset="0"/>
              </a:rPr>
              <a:t>	Farias GF Medicine 2019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760E9A-CBDA-56FD-5F89-F0A824FA1E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i="1" dirty="0"/>
              <a:t>Endoscopic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EUS assisted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EUS un-assisted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1828800" lvl="4" indent="0">
              <a:buNone/>
            </a:pPr>
            <a:r>
              <a:rPr lang="en-IN" i="1" dirty="0" err="1">
                <a:effectLst/>
                <a:latin typeface="Times" pitchFamily="2" charset="0"/>
              </a:rPr>
              <a:t>Varadarajulu</a:t>
            </a:r>
            <a:r>
              <a:rPr lang="en-IN" i="1" dirty="0">
                <a:effectLst/>
                <a:latin typeface="Times" pitchFamily="2" charset="0"/>
              </a:rPr>
              <a:t> S GI </a:t>
            </a:r>
            <a:r>
              <a:rPr lang="en-IN" i="1" dirty="0" err="1">
                <a:effectLst/>
                <a:latin typeface="Times" pitchFamily="2" charset="0"/>
              </a:rPr>
              <a:t>Endosc</a:t>
            </a:r>
            <a:r>
              <a:rPr lang="en-IN" i="1" dirty="0">
                <a:effectLst/>
                <a:latin typeface="Times" pitchFamily="2" charset="0"/>
              </a:rPr>
              <a:t> 2008</a:t>
            </a:r>
          </a:p>
          <a:p>
            <a:pPr marL="1828800" lvl="4" indent="0">
              <a:buNone/>
            </a:pPr>
            <a:r>
              <a:rPr lang="en-IN" i="1" dirty="0" err="1">
                <a:latin typeface="Times" pitchFamily="2" charset="0"/>
              </a:rPr>
              <a:t>Lakhtakia</a:t>
            </a:r>
            <a:r>
              <a:rPr lang="en-IN" i="1" dirty="0">
                <a:latin typeface="Times" pitchFamily="2" charset="0"/>
              </a:rPr>
              <a:t> S GI </a:t>
            </a:r>
            <a:r>
              <a:rPr lang="en-IN" i="1" dirty="0" err="1">
                <a:latin typeface="Times" pitchFamily="2" charset="0"/>
              </a:rPr>
              <a:t>Endosc</a:t>
            </a:r>
            <a:r>
              <a:rPr lang="en-IN" i="1" dirty="0">
                <a:latin typeface="Times" pitchFamily="2" charset="0"/>
              </a:rPr>
              <a:t> 2015</a:t>
            </a:r>
          </a:p>
          <a:p>
            <a:pPr marL="1828800" lvl="4" indent="0">
              <a:buNone/>
            </a:pPr>
            <a:r>
              <a:rPr lang="en-IN" i="1" dirty="0">
                <a:effectLst/>
                <a:latin typeface="Times" pitchFamily="2" charset="0"/>
              </a:rPr>
              <a:t>Ramesh J JPGN 2013</a:t>
            </a:r>
            <a:endParaRPr lang="en-IN" dirty="0">
              <a:effectLst/>
              <a:latin typeface="Times" pitchFamily="2" charset="0"/>
            </a:endParaRPr>
          </a:p>
          <a:p>
            <a:pPr marL="1828800" lvl="4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142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C07100-D845-C24D-E555-F4F5B4F02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Characteristics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23831AD-9556-89B0-604E-5550BA7FC7E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7132" y="1371599"/>
          <a:ext cx="9868829" cy="49288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8516">
                  <a:extLst>
                    <a:ext uri="{9D8B030D-6E8A-4147-A177-3AD203B41FA5}">
                      <a16:colId xmlns:a16="http://schemas.microsoft.com/office/drawing/2014/main" val="2633359768"/>
                    </a:ext>
                  </a:extLst>
                </a:gridCol>
                <a:gridCol w="2719075">
                  <a:extLst>
                    <a:ext uri="{9D8B030D-6E8A-4147-A177-3AD203B41FA5}">
                      <a16:colId xmlns:a16="http://schemas.microsoft.com/office/drawing/2014/main" val="296458495"/>
                    </a:ext>
                  </a:extLst>
                </a:gridCol>
                <a:gridCol w="2174068">
                  <a:extLst>
                    <a:ext uri="{9D8B030D-6E8A-4147-A177-3AD203B41FA5}">
                      <a16:colId xmlns:a16="http://schemas.microsoft.com/office/drawing/2014/main" val="3271130514"/>
                    </a:ext>
                  </a:extLst>
                </a:gridCol>
                <a:gridCol w="2337170">
                  <a:extLst>
                    <a:ext uri="{9D8B030D-6E8A-4147-A177-3AD203B41FA5}">
                      <a16:colId xmlns:a16="http://schemas.microsoft.com/office/drawing/2014/main" val="3150206756"/>
                    </a:ext>
                  </a:extLst>
                </a:gridCol>
              </a:tblGrid>
              <a:tr h="6168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Case 1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Case 2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Case 3</a:t>
                      </a:r>
                      <a:endParaRPr lang="en-IN" sz="11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5343423"/>
                  </a:ext>
                </a:extLst>
              </a:tr>
              <a:tr h="2281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Age at presentation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10y 3m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2y 4m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6y 6m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229821"/>
                  </a:ext>
                </a:extLst>
              </a:tr>
              <a:tr h="7128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Etiology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Pancreatic trauma (handlebar injury)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Haemorrhagic pancreatitis secondary to L-Asparaginase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Necrotic pancreatitis (idiopathic)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6646639"/>
                  </a:ext>
                </a:extLst>
              </a:tr>
              <a:tr h="2281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Peak amylase level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2307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111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</a:rPr>
                        <a:t>241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9809223"/>
                  </a:ext>
                </a:extLst>
              </a:tr>
              <a:tr h="2281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Size of Pseudocyst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8X15X10 cm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6X8X9cm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11X7X10cm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2160354"/>
                  </a:ext>
                </a:extLst>
              </a:tr>
              <a:tr h="8591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E-CG done </a:t>
                      </a:r>
                      <a:endParaRPr lang="en-IN" sz="11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(day of illness)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</a:rPr>
                        <a:t>Day 36</a:t>
                      </a:r>
                      <a:endParaRPr lang="en-IN" sz="110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</a:rPr>
                        <a:t>Day 47 </a:t>
                      </a:r>
                      <a:endParaRPr lang="en-IN" sz="11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Day 12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</a:rPr>
                        <a:t>Day 18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9088060"/>
                  </a:ext>
                </a:extLst>
              </a:tr>
              <a:tr h="2281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Hospital stay (days)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50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6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54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5511950"/>
                  </a:ext>
                </a:extLst>
              </a:tr>
              <a:tr h="7128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Need for further intervention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</a:rPr>
                        <a:t>Repeat E-CG </a:t>
                      </a:r>
                      <a:endParaRPr lang="en-IN" sz="110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</a:rPr>
                        <a:t>Laparoscopic cyst gastrostomy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No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No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4815769"/>
                  </a:ext>
                </a:extLst>
              </a:tr>
              <a:tr h="6439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Stent removal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No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No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No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2058689"/>
                  </a:ext>
                </a:extLst>
              </a:tr>
              <a:tr h="4705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Complications post E-CG (including recurrence)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Re-accumulation of pseudocyst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None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</a:rPr>
                        <a:t>None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2578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267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6C444-F6F3-E02A-E00C-BBFA31E2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23B31-7BF3-09D6-AF93-C451939F7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procedures under GA</a:t>
            </a:r>
          </a:p>
          <a:p>
            <a:r>
              <a:rPr lang="en-US" dirty="0"/>
              <a:t>Therapeutic endoscope (3.2mm diameter)</a:t>
            </a:r>
          </a:p>
          <a:p>
            <a:r>
              <a:rPr lang="en-US" dirty="0" err="1"/>
              <a:t>Enterocystotome</a:t>
            </a:r>
            <a:r>
              <a:rPr lang="en-US" dirty="0"/>
              <a:t> (Cook Medical)</a:t>
            </a:r>
          </a:p>
          <a:p>
            <a:r>
              <a:rPr lang="en-US" dirty="0"/>
              <a:t>Single/double pig-tailed biliary stent 7Fr</a:t>
            </a:r>
          </a:p>
          <a:p>
            <a:r>
              <a:rPr lang="en-US" dirty="0"/>
              <a:t>Subsequent clinical and lab follow up</a:t>
            </a:r>
          </a:p>
        </p:txBody>
      </p:sp>
    </p:spTree>
    <p:extLst>
      <p:ext uri="{BB962C8B-B14F-4D97-AF65-F5344CB8AC3E}">
        <p14:creationId xmlns:p14="http://schemas.microsoft.com/office/powerpoint/2010/main" val="2935054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3FC89-D2B3-9DDB-8E02-E04FD2A70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ncreatic_pseudocyst_final.mp4">
            <a:hlinkClick r:id="" action="ppaction://media"/>
            <a:extLst>
              <a:ext uri="{FF2B5EF4-FFF2-40B4-BE49-F238E27FC236}">
                <a16:creationId xmlns:a16="http://schemas.microsoft.com/office/drawing/2014/main" id="{42B5284E-2C16-F8E7-E36B-C4DBEFFCAF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029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DBEA7-EC7F-4C45-D34A-2410F4A95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selection for endoscopic management of Pseudocysts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3642A-ACE8-FC53-4548-092A755E7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Symptomatic</a:t>
            </a:r>
          </a:p>
          <a:p>
            <a:r>
              <a:rPr lang="en-US" dirty="0"/>
              <a:t>Mature/rapidly enlarging cysts </a:t>
            </a:r>
          </a:p>
          <a:p>
            <a:r>
              <a:rPr lang="en-US" dirty="0"/>
              <a:t>Diameter of &gt;6cm</a:t>
            </a:r>
          </a:p>
          <a:p>
            <a:r>
              <a:rPr lang="en-US" dirty="0"/>
              <a:t>Abutting the stomach wall </a:t>
            </a:r>
          </a:p>
          <a:p>
            <a:r>
              <a:rPr lang="en-US" dirty="0"/>
              <a:t>Clear internal fluid</a:t>
            </a:r>
          </a:p>
          <a:p>
            <a:r>
              <a:rPr lang="en-US" dirty="0"/>
              <a:t>Endoscopic expertise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						</a:t>
            </a:r>
            <a:r>
              <a:rPr lang="en-US" sz="1400" i="1" dirty="0"/>
              <a:t>Hao W Pancreas 2021</a:t>
            </a:r>
          </a:p>
        </p:txBody>
      </p:sp>
    </p:spTree>
    <p:extLst>
      <p:ext uri="{BB962C8B-B14F-4D97-AF65-F5344CB8AC3E}">
        <p14:creationId xmlns:p14="http://schemas.microsoft.com/office/powerpoint/2010/main" val="2550711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3f7de7-c935-4ca6-a12c-1f73773710ec" xsi:nil="true"/>
    <lcf76f155ced4ddcb4097134ff3c332f xmlns="4f9b476e-e128-4687-8f61-be8b538e6a3d">
      <Terms xmlns="http://schemas.microsoft.com/office/infopath/2007/PartnerControls"/>
    </lcf76f155ced4ddcb4097134ff3c332f>
    <FolderID xmlns="eb3f7de7-c935-4ca6-a12c-1f73773710ec" xsi:nil="true"/>
    <KenesDocumentTypeId xmlns="eb3f7de7-c935-4ca6-a12c-1f73773710ec" xsi:nil="true"/>
    <Confidential1 xmlns="eb3f7de7-c935-4ca6-a12c-1f73773710ec">false</Confidential1>
    <Final xmlns="eb3f7de7-c935-4ca6-a12c-1f73773710ec">false</Fina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Kenes Document" ma:contentTypeID="0x01010037EA2DD516505C4D92B92F8677CFB685009524746D81137347B81EC1C091EBC225" ma:contentTypeVersion="12" ma:contentTypeDescription="" ma:contentTypeScope="" ma:versionID="dd718190cf0ec85a485a8ff5dca5e86f">
  <xsd:schema xmlns:xsd="http://www.w3.org/2001/XMLSchema" xmlns:xs="http://www.w3.org/2001/XMLSchema" xmlns:p="http://schemas.microsoft.com/office/2006/metadata/properties" xmlns:ns2="eb3f7de7-c935-4ca6-a12c-1f73773710ec" xmlns:ns3="4f9b476e-e128-4687-8f61-be8b538e6a3d" targetNamespace="http://schemas.microsoft.com/office/2006/metadata/properties" ma:root="true" ma:fieldsID="0db8f915b6ce8f641aeae83d6d281c6d" ns2:_="" ns3:_="">
    <xsd:import namespace="eb3f7de7-c935-4ca6-a12c-1f73773710ec"/>
    <xsd:import namespace="4f9b476e-e128-4687-8f61-be8b538e6a3d"/>
    <xsd:element name="properties">
      <xsd:complexType>
        <xsd:sequence>
          <xsd:element name="documentManagement">
            <xsd:complexType>
              <xsd:all>
                <xsd:element ref="ns2:FolderID" minOccurs="0"/>
                <xsd:element ref="ns2:KenesDocumentTypeId" minOccurs="0"/>
                <xsd:element ref="ns2:Confidential1" minOccurs="0"/>
                <xsd:element ref="ns2:Final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f7de7-c935-4ca6-a12c-1f73773710ec" elementFormDefault="qualified">
    <xsd:import namespace="http://schemas.microsoft.com/office/2006/documentManagement/types"/>
    <xsd:import namespace="http://schemas.microsoft.com/office/infopath/2007/PartnerControls"/>
    <xsd:element name="FolderID" ma:index="2" nillable="true" ma:displayName="FolderID" ma:list="{62b5239b-3564-444d-88a9-03f6d13d411f}" ma:internalName="FolderID" ma:showField="Title" ma:web="eb3f7de7-c935-4ca6-a12c-1f73773710ec">
      <xsd:simpleType>
        <xsd:restriction base="dms:Lookup"/>
      </xsd:simpleType>
    </xsd:element>
    <xsd:element name="KenesDocumentTypeId" ma:index="3" nillable="true" ma:displayName="KenesDocumentTypeId" ma:list="{5ca2ab15-5c4e-45db-95e6-5cb4dd45d1b1}" ma:internalName="KenesDocumentTypeId" ma:showField="Title" ma:web="eb3f7de7-c935-4ca6-a12c-1f73773710ec">
      <xsd:simpleType>
        <xsd:restriction base="dms:Lookup"/>
      </xsd:simpleType>
    </xsd:element>
    <xsd:element name="Confidential1" ma:index="4" nillable="true" ma:displayName="Confidential" ma:default="0" ma:internalName="Confidential1">
      <xsd:simpleType>
        <xsd:restriction base="dms:Boolean"/>
      </xsd:simpleType>
    </xsd:element>
    <xsd:element name="Final" ma:index="5" nillable="true" ma:displayName="Final" ma:default="0" ma:internalName="Final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eb20398-0988-4e55-b57f-05d62d7b8281}" ma:internalName="TaxCatchAll" ma:showField="CatchAllData" ma:web="eb3f7de7-c935-4ca6-a12c-1f73773710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9b476e-e128-4687-8f61-be8b538e6a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20c72ca-3d5e-4053-bfc4-d5117e56c9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05E951-2409-4249-8FC4-F9ECEFF302DF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eb3f7de7-c935-4ca6-a12c-1f73773710ec"/>
    <ds:schemaRef ds:uri="http://schemas.openxmlformats.org/package/2006/metadata/core-properties"/>
    <ds:schemaRef ds:uri="http://schemas.microsoft.com/office/2006/documentManagement/types"/>
    <ds:schemaRef ds:uri="4f9b476e-e128-4687-8f61-be8b538e6a3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2109C56-8390-45B6-A6A9-317710A650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567C60-7FDF-4192-B558-0D0D5C90F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3f7de7-c935-4ca6-a12c-1f73773710ec"/>
    <ds:schemaRef ds:uri="4f9b476e-e128-4687-8f61-be8b538e6a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490</TotalTime>
  <Words>332</Words>
  <Application>Microsoft Office PowerPoint</Application>
  <PresentationFormat>Widescreen</PresentationFormat>
  <Paragraphs>110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Helvetica</vt:lpstr>
      <vt:lpstr>Times</vt:lpstr>
      <vt:lpstr>Office Theme</vt:lpstr>
      <vt:lpstr>PowerPoint Presentation</vt:lpstr>
      <vt:lpstr>Endoscopic Cyst Gastrostomy for Pancreatic Pseudocysts: Single center experience</vt:lpstr>
      <vt:lpstr>Faculty Disclosure</vt:lpstr>
      <vt:lpstr>Background</vt:lpstr>
      <vt:lpstr>Management of Pseudocysts</vt:lpstr>
      <vt:lpstr>Patient Characteristics</vt:lpstr>
      <vt:lpstr>Procedural technique</vt:lpstr>
      <vt:lpstr>PowerPoint Presentation</vt:lpstr>
      <vt:lpstr>Case selection for endoscopic management of Pseudocysts</vt:lpstr>
      <vt:lpstr>Complications</vt:lpstr>
    </vt:vector>
  </TitlesOfParts>
  <Company>Kenes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Yavor Altakov</dc:creator>
  <cp:lastModifiedBy>Adam Bouchard</cp:lastModifiedBy>
  <cp:revision>62</cp:revision>
  <dcterms:created xsi:type="dcterms:W3CDTF">2014-11-13T11:48:20Z</dcterms:created>
  <dcterms:modified xsi:type="dcterms:W3CDTF">2024-10-30T07:08:21Z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0x01010037EA2DD516505C4D92B92F8677CFB685009524746D81137347B81EC1C091EBC225</vt:lpwstr>
  </property>
</Properties>
</file>